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FE291-D330-4D9A-B1B7-51AB954D1C3F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08915-1DC1-48B9-AB63-A015EF591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2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C0ADC-E779-4BFC-95CD-E8F93247462E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B99CA-DD96-4FBF-997E-9AE698365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B99CA-DD96-4FBF-997E-9AE6983656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1699C6-DC57-4802-859E-7A47668F9F7F}" type="datetimeFigureOut">
              <a:rPr lang="en-US" smtClean="0"/>
              <a:pPr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B9042A-8D5C-4FDC-9223-9D5FFFCBA9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70104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Accountable Talk: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* helps creates a safe, supportive learning community</a:t>
            </a:r>
            <a:br>
              <a:rPr lang="en-US" sz="3100" dirty="0" smtClean="0"/>
            </a:br>
            <a:r>
              <a:rPr lang="en-US" sz="3100" dirty="0" smtClean="0"/>
              <a:t>*Values Effort</a:t>
            </a:r>
            <a:br>
              <a:rPr lang="en-US" sz="3100" dirty="0" smtClean="0"/>
            </a:br>
            <a:r>
              <a:rPr lang="en-US" sz="3100" dirty="0" smtClean="0"/>
              <a:t>*develops thinking dispositions</a:t>
            </a:r>
            <a:br>
              <a:rPr lang="en-US" sz="3100" dirty="0" smtClean="0"/>
            </a:br>
            <a:r>
              <a:rPr lang="en-US" sz="3100" dirty="0" smtClean="0"/>
              <a:t>*Practices Giving and getting feedback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Scarpulla- Secondary LA Specialist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Retelling Rubric (narrative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Use a </a:t>
            </a:r>
            <a:r>
              <a:rPr lang="en-US" sz="11200" b="1" dirty="0" smtClean="0"/>
              <a:t>Retelling Rubric- </a:t>
            </a:r>
            <a:r>
              <a:rPr lang="en-US" sz="11200" dirty="0" smtClean="0"/>
              <a:t>students get it in advance</a:t>
            </a:r>
          </a:p>
          <a:p>
            <a:pPr lvl="1"/>
            <a:r>
              <a:rPr lang="en-US" sz="11200" dirty="0" smtClean="0"/>
              <a:t>2= exceeds standards</a:t>
            </a:r>
          </a:p>
          <a:p>
            <a:pPr lvl="1"/>
            <a:r>
              <a:rPr lang="en-US" sz="11200" dirty="0" smtClean="0"/>
              <a:t>1= meets standards</a:t>
            </a:r>
          </a:p>
          <a:p>
            <a:pPr lvl="1"/>
            <a:r>
              <a:rPr lang="en-US" sz="11200" dirty="0" smtClean="0"/>
              <a:t>0= needs improvement</a:t>
            </a:r>
          </a:p>
          <a:p>
            <a:endParaRPr lang="en-US" sz="8000" dirty="0" smtClean="0"/>
          </a:p>
          <a:p>
            <a:r>
              <a:rPr lang="en-US" sz="8000" dirty="0" smtClean="0"/>
              <a:t>Example= CH</a:t>
            </a:r>
            <a:r>
              <a:rPr lang="en-US" sz="8000" b="1" dirty="0" smtClean="0"/>
              <a:t>ARACTERS in a story</a:t>
            </a:r>
          </a:p>
          <a:p>
            <a:r>
              <a:rPr lang="en-US" sz="8000" dirty="0" smtClean="0"/>
              <a:t>2=	Student provides several important details about main characters. 	Student can explain the relationships between characters.</a:t>
            </a:r>
          </a:p>
          <a:p>
            <a:r>
              <a:rPr lang="en-US" sz="8000" dirty="0" smtClean="0"/>
              <a:t>1=	Student provides one or two important details about main characters. 	Student can explain the relationships between some of the characters.</a:t>
            </a:r>
          </a:p>
          <a:p>
            <a:r>
              <a:rPr lang="en-US" sz="8000" dirty="0" smtClean="0"/>
              <a:t>0=	Student is confused about characters or is not familiar with characters.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retain: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20% of what we hear</a:t>
            </a:r>
          </a:p>
          <a:p>
            <a:pPr lvl="1"/>
            <a:r>
              <a:rPr lang="en-US" sz="4400" dirty="0" smtClean="0"/>
              <a:t>40% of what we see and hear</a:t>
            </a:r>
          </a:p>
          <a:p>
            <a:pPr lvl="2"/>
            <a:r>
              <a:rPr lang="en-US" sz="4400" b="1" dirty="0" smtClean="0"/>
              <a:t>80% of what we </a:t>
            </a:r>
            <a:r>
              <a:rPr lang="en-US" sz="4400" b="1" u="sng" dirty="0" smtClean="0"/>
              <a:t>see, hear and do!</a:t>
            </a:r>
          </a:p>
          <a:p>
            <a:pPr lvl="2">
              <a:buNone/>
            </a:pPr>
            <a:endParaRPr lang="en-US" sz="4400" b="1" dirty="0" smtClean="0"/>
          </a:p>
          <a:p>
            <a:pPr lvl="7"/>
            <a:r>
              <a:rPr lang="en-US" sz="3900" b="1" i="1" dirty="0" smtClean="0"/>
              <a:t>Knowles research</a:t>
            </a:r>
            <a:endParaRPr lang="en-US" sz="3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accountable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Accountability to the learning community involves:</a:t>
            </a:r>
          </a:p>
          <a:p>
            <a:pPr lvl="1"/>
            <a:r>
              <a:rPr lang="en-US" dirty="0" smtClean="0"/>
              <a:t>Careful listening to others</a:t>
            </a:r>
          </a:p>
          <a:p>
            <a:pPr lvl="1"/>
            <a:r>
              <a:rPr lang="en-US" dirty="0" smtClean="0"/>
              <a:t>Building on each others ideas</a:t>
            </a:r>
          </a:p>
          <a:p>
            <a:pPr lvl="1"/>
            <a:r>
              <a:rPr lang="en-US" dirty="0" smtClean="0"/>
              <a:t>Paraphrasing and seeking clarification</a:t>
            </a:r>
          </a:p>
          <a:p>
            <a:pPr lvl="1"/>
            <a:r>
              <a:rPr lang="en-US" dirty="0" smtClean="0"/>
              <a:t>Respectful disagreement</a:t>
            </a:r>
          </a:p>
          <a:p>
            <a:pPr lvl="1"/>
            <a:r>
              <a:rPr lang="en-US" dirty="0" smtClean="0"/>
              <a:t>Being specific and accurate</a:t>
            </a:r>
          </a:p>
          <a:p>
            <a:pPr lvl="1"/>
            <a:r>
              <a:rPr lang="en-US" dirty="0" smtClean="0"/>
              <a:t>Resisting saying “anything that comes to mind”</a:t>
            </a:r>
          </a:p>
          <a:p>
            <a:pPr lvl="1"/>
            <a:r>
              <a:rPr lang="en-US" dirty="0" smtClean="0"/>
              <a:t>Working to link clear statements, claims and evidence</a:t>
            </a:r>
          </a:p>
          <a:p>
            <a:pPr lvl="1"/>
            <a:r>
              <a:rPr lang="en-US" dirty="0" smtClean="0"/>
              <a:t>Participating in the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Laura’s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Share the airspace. </a:t>
            </a:r>
          </a:p>
          <a:p>
            <a:pPr lvl="1"/>
            <a:r>
              <a:rPr lang="en-US" dirty="0" smtClean="0"/>
              <a:t>Listen for periods.</a:t>
            </a:r>
          </a:p>
          <a:p>
            <a:pPr lvl="1"/>
            <a:r>
              <a:rPr lang="en-US" dirty="0" smtClean="0"/>
              <a:t>Connect to someone else’s idea.</a:t>
            </a:r>
          </a:p>
          <a:p>
            <a:pPr lvl="1"/>
            <a:r>
              <a:rPr lang="en-US" dirty="0" smtClean="0"/>
              <a:t>Respectful disagree by using “I” statements.</a:t>
            </a:r>
          </a:p>
          <a:p>
            <a:pPr lvl="1"/>
            <a:r>
              <a:rPr lang="en-US" dirty="0" smtClean="0"/>
              <a:t>Use the text “On page… it says that…”</a:t>
            </a:r>
          </a:p>
          <a:p>
            <a:pPr lvl="1"/>
            <a:r>
              <a:rPr lang="en-US" dirty="0" smtClean="0"/>
              <a:t>Resisting saying “anything that comes to mind”</a:t>
            </a:r>
          </a:p>
          <a:p>
            <a:pPr lvl="1"/>
            <a:r>
              <a:rPr lang="en-US" dirty="0" smtClean="0"/>
              <a:t>Use Teacher Talk- practice sounding super smart</a:t>
            </a:r>
          </a:p>
          <a:p>
            <a:pPr lvl="1"/>
            <a:r>
              <a:rPr lang="en-US" dirty="0" smtClean="0"/>
              <a:t>Invite people into the conversation “Laura, what do you think?”</a:t>
            </a:r>
          </a:p>
          <a:p>
            <a:pPr lvl="1"/>
            <a:r>
              <a:rPr lang="en-US" dirty="0" smtClean="0"/>
              <a:t>If you are mad, think first, speak third</a:t>
            </a:r>
          </a:p>
          <a:p>
            <a:pPr lvl="1"/>
            <a:r>
              <a:rPr lang="en-US" dirty="0" smtClean="0"/>
              <a:t>Rewind</a:t>
            </a:r>
            <a:r>
              <a:rPr lang="en-US" smtClean="0"/>
              <a:t>, reword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talk wall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Accountable Talk Prompts</a:t>
            </a:r>
            <a:br>
              <a:rPr lang="en-US" b="1" dirty="0" smtClean="0"/>
            </a:br>
            <a:r>
              <a:rPr lang="en-US" dirty="0" smtClean="0"/>
              <a:t>- I wonder why…</a:t>
            </a:r>
            <a:br>
              <a:rPr lang="en-US" dirty="0" smtClean="0"/>
            </a:br>
            <a:r>
              <a:rPr lang="en-US" dirty="0" smtClean="0"/>
              <a:t>- I have a question about…</a:t>
            </a:r>
            <a:br>
              <a:rPr lang="en-US" dirty="0" smtClean="0"/>
            </a:br>
            <a:r>
              <a:rPr lang="en-US" dirty="0" smtClean="0"/>
              <a:t>- I agree with…</a:t>
            </a:r>
            <a:br>
              <a:rPr lang="en-US" dirty="0" smtClean="0"/>
            </a:br>
            <a:r>
              <a:rPr lang="en-US" dirty="0" smtClean="0"/>
              <a:t>- I disagree with…</a:t>
            </a:r>
            <a:br>
              <a:rPr lang="en-US" dirty="0" smtClean="0"/>
            </a:br>
            <a:r>
              <a:rPr lang="en-US" dirty="0" smtClean="0"/>
              <a:t>- That reminds me of…</a:t>
            </a:r>
            <a:br>
              <a:rPr lang="en-US" dirty="0" smtClean="0"/>
            </a:br>
            <a:r>
              <a:rPr lang="en-US" dirty="0" smtClean="0"/>
              <a:t>- I don’t understand…</a:t>
            </a:r>
            <a:br>
              <a:rPr lang="en-US" dirty="0" smtClean="0"/>
            </a:br>
            <a:r>
              <a:rPr lang="en-US" dirty="0" smtClean="0"/>
              <a:t>- I predict…</a:t>
            </a:r>
            <a:br>
              <a:rPr lang="en-US" dirty="0" smtClean="0"/>
            </a:br>
            <a:r>
              <a:rPr lang="en-US" dirty="0" smtClean="0"/>
              <a:t>- I figured out…</a:t>
            </a:r>
            <a:br>
              <a:rPr lang="en-US" dirty="0" smtClean="0"/>
            </a:br>
            <a:r>
              <a:rPr lang="en-US" dirty="0" smtClean="0"/>
              <a:t>- I liked/disliked….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Pair share &amp; Inner/Outer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the expectations- model, model, model</a:t>
            </a:r>
          </a:p>
          <a:p>
            <a:pPr lvl="1"/>
            <a:r>
              <a:rPr lang="en-US" dirty="0" smtClean="0"/>
              <a:t>I often use fish-bowls to scaffold</a:t>
            </a:r>
          </a:p>
          <a:p>
            <a:pPr lvl="1"/>
            <a:r>
              <a:rPr lang="en-US" dirty="0" smtClean="0"/>
              <a:t>Teacher or student(s) give feedback regularly, set goals</a:t>
            </a:r>
          </a:p>
          <a:p>
            <a:r>
              <a:rPr lang="en-US" dirty="0" smtClean="0"/>
              <a:t>Pair-share to prepare for the discussion circle</a:t>
            </a:r>
          </a:p>
          <a:p>
            <a:pPr lvl="1"/>
            <a:r>
              <a:rPr lang="en-US" dirty="0" smtClean="0"/>
              <a:t>What do you see as most useful to you as your try to spark dialogue amongst your most resistant teachers?</a:t>
            </a:r>
          </a:p>
          <a:p>
            <a:r>
              <a:rPr lang="en-US" dirty="0" smtClean="0"/>
              <a:t>Inner-Outer discussion circle</a:t>
            </a:r>
          </a:p>
          <a:p>
            <a:pPr lvl="1"/>
            <a:r>
              <a:rPr lang="en-US" dirty="0" smtClean="0"/>
              <a:t>Observation forms help scaffold</a:t>
            </a:r>
          </a:p>
          <a:p>
            <a:pPr lvl="1"/>
            <a:r>
              <a:rPr lang="en-US" dirty="0" smtClean="0"/>
              <a:t>Less formal methods= track the conversation 2 ways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Review &amp; Spectrum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Pair vocabulary review</a:t>
            </a:r>
          </a:p>
          <a:p>
            <a:pPr lvl="1"/>
            <a:r>
              <a:rPr lang="en-US" dirty="0" smtClean="0"/>
              <a:t>One student faces board, other has his/her back to board, student facing board gives hints without saying the vocab word</a:t>
            </a:r>
          </a:p>
          <a:p>
            <a:r>
              <a:rPr lang="en-US" sz="2600" b="1" dirty="0" smtClean="0"/>
              <a:t>Spectrum lines- then fold in half and talk</a:t>
            </a:r>
          </a:p>
          <a:p>
            <a:pPr lvl="1"/>
            <a:r>
              <a:rPr lang="en-US" dirty="0" smtClean="0"/>
              <a:t>Right=Monologue is a good way to teach and learn, prepares students</a:t>
            </a:r>
          </a:p>
          <a:p>
            <a:pPr lvl="1"/>
            <a:r>
              <a:rPr lang="en-US" dirty="0" smtClean="0"/>
              <a:t>Left= Dialogue is a good way to teach and learn, engages students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Tableaux &amp; Whip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Tableaux- students freeze frame to represent a scene, word, concept etc.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Tableaux generally takes the form of a frozen scene or pose that captures a physical, psychological, or emotional relationship. Students can represent vocabulary, create mental models of complex concepts and procedures, or visually translate a host of themes and ideas- then while in scene, they explain the concepts and representations to the group or teacher(s).</a:t>
            </a:r>
          </a:p>
          <a:p>
            <a:r>
              <a:rPr lang="en-US" sz="2600" b="1" dirty="0" smtClean="0"/>
              <a:t>Whip About Procedure</a:t>
            </a:r>
          </a:p>
          <a:p>
            <a:pPr lvl="1"/>
            <a:r>
              <a:rPr lang="en-US" dirty="0" smtClean="0"/>
              <a:t>Students answer question on paper, stands up, share responses by calling on each other, sit if your response is shared, hear all responses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coins in a 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Ten Coins in a Hat- </a:t>
            </a:r>
            <a:endParaRPr lang="en-US" dirty="0" smtClean="0"/>
          </a:p>
          <a:p>
            <a:pPr lvl="1"/>
            <a:r>
              <a:rPr lang="en-US" dirty="0" smtClean="0"/>
              <a:t>Group students (4-5), assign roles A-C are talkers, D is  observer.</a:t>
            </a:r>
          </a:p>
          <a:p>
            <a:pPr lvl="1"/>
            <a:r>
              <a:rPr lang="en-US" dirty="0" smtClean="0"/>
              <a:t>Observer keeps the talkers on task. Does not participate in conversation, but says things like “We’re getting off topic” or “B hasn’t had a turn yet”</a:t>
            </a:r>
          </a:p>
          <a:p>
            <a:pPr lvl="1"/>
            <a:r>
              <a:rPr lang="en-US" dirty="0" smtClean="0"/>
              <a:t>Students are given a task such as answering a question, providing opinions, solving a problem.</a:t>
            </a:r>
          </a:p>
          <a:p>
            <a:pPr lvl="1"/>
            <a:r>
              <a:rPr lang="en-US" dirty="0" smtClean="0"/>
              <a:t>Every student gets the same number of coins. When you take your turn, you put one coin in the hat. Goal= to get rid of all of your coins.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</TotalTime>
  <Words>477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Accountable Talk:  * helps creates a safe, supportive learning community *Values Effort *develops thinking dispositions *Practices Giving and getting feedback </vt:lpstr>
      <vt:lpstr>We retain:</vt:lpstr>
      <vt:lpstr>Features of accountable talk</vt:lpstr>
      <vt:lpstr>Rules in Laura’s Classroom</vt:lpstr>
      <vt:lpstr>Accountable talk wall chart</vt:lpstr>
      <vt:lpstr>Pair share &amp; Inner/Outer Circle</vt:lpstr>
      <vt:lpstr>Vocab Review &amp; Spectrum Lines</vt:lpstr>
      <vt:lpstr>Tableaux &amp; Whip About</vt:lpstr>
      <vt:lpstr>10 coins in a hat</vt:lpstr>
      <vt:lpstr>Retelling Rubric (narrative example)</vt:lpstr>
    </vt:vector>
  </TitlesOfParts>
  <Company>Salt Lake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Accountable Talk:  * helps creates a safe, supportive learning community *Values Effort *develops thinking dispositions *Practices Giving and getting feedback</dc:title>
  <dc:creator>SLCSD User</dc:creator>
  <cp:lastModifiedBy>COYNE-CORNELL, PATRICIA</cp:lastModifiedBy>
  <cp:revision>23</cp:revision>
  <dcterms:created xsi:type="dcterms:W3CDTF">2009-05-01T19:32:28Z</dcterms:created>
  <dcterms:modified xsi:type="dcterms:W3CDTF">2015-10-22T14:16:00Z</dcterms:modified>
</cp:coreProperties>
</file>